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2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2451" y="1827276"/>
            <a:ext cx="4918709" cy="122910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86783" y="2497836"/>
            <a:ext cx="1130046" cy="122910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38171" y="3168396"/>
            <a:ext cx="4825746" cy="122910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25445" y="1976755"/>
            <a:ext cx="4218940" cy="2038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7072" y="4743450"/>
            <a:ext cx="5689854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93770" y="2075814"/>
            <a:ext cx="2088514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999613"/>
            <a:ext cx="8074025" cy="3427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462530" y="1981200"/>
            <a:ext cx="4218940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6905" marR="5080" indent="-1894839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Proper</a:t>
            </a:r>
            <a:r>
              <a:rPr sz="4400" spc="-25" dirty="0"/>
              <a:t> </a:t>
            </a:r>
            <a:r>
              <a:rPr sz="4400" spc="-10" dirty="0"/>
              <a:t>Housing </a:t>
            </a:r>
            <a:r>
              <a:rPr sz="4400" spc="-50" dirty="0"/>
              <a:t>&amp;</a:t>
            </a:r>
            <a:endParaRPr sz="4400" dirty="0"/>
          </a:p>
          <a:p>
            <a:pPr marL="58419">
              <a:lnSpc>
                <a:spcPct val="100000"/>
              </a:lnSpc>
            </a:pPr>
            <a:r>
              <a:rPr sz="4400" dirty="0"/>
              <a:t>Proper</a:t>
            </a:r>
            <a:r>
              <a:rPr sz="4400" spc="-25" dirty="0"/>
              <a:t> </a:t>
            </a:r>
            <a:r>
              <a:rPr sz="4400" spc="-10" dirty="0"/>
              <a:t>Feeding</a:t>
            </a:r>
            <a:endParaRPr sz="4400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1905000" y="4876800"/>
            <a:ext cx="5689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1071245">
              <a:lnSpc>
                <a:spcPct val="100000"/>
              </a:lnSpc>
              <a:spcBef>
                <a:spcPts val="100"/>
              </a:spcBef>
            </a:pPr>
            <a:r>
              <a:rPr lang="en-US" sz="3600" spc="-10" dirty="0" err="1">
                <a:latin typeface="Times New Roman"/>
                <a:cs typeface="Times New Roman"/>
              </a:rPr>
              <a:t>D.r</a:t>
            </a:r>
            <a:r>
              <a:rPr lang="en-US" sz="3600" spc="-10" dirty="0">
                <a:latin typeface="Times New Roman"/>
                <a:cs typeface="Times New Roman"/>
              </a:rPr>
              <a:t> </a:t>
            </a:r>
            <a:r>
              <a:rPr lang="en-US" sz="3600" spc="-10" dirty="0" err="1">
                <a:latin typeface="Times New Roman"/>
                <a:cs typeface="Times New Roman"/>
              </a:rPr>
              <a:t>Magareb.M</a:t>
            </a:r>
            <a:endParaRPr sz="3600" dirty="0">
              <a:latin typeface="Times New Roman"/>
              <a:cs typeface="Times New Roman"/>
            </a:endParaRPr>
          </a:p>
        </p:txBody>
      </p:sp>
      <p:pic>
        <p:nvPicPr>
          <p:cNvPr id="4" name="صورة 3" descr="صورة تحتوي على شعار, علامة تجارية, رمز&#10;&#10;تم إنشاء الوصف تلقائياً">
            <a:extLst>
              <a:ext uri="{FF2B5EF4-FFF2-40B4-BE49-F238E27FC236}">
                <a16:creationId xmlns:a16="http://schemas.microsoft.com/office/drawing/2014/main" id="{4D86C519-E6C1-9726-A6DE-1360656F31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43" y="76200"/>
            <a:ext cx="1495657" cy="1409700"/>
          </a:xfrm>
          <a:prstGeom prst="rect">
            <a:avLst/>
          </a:prstGeom>
        </p:spPr>
      </p:pic>
      <p:pic>
        <p:nvPicPr>
          <p:cNvPr id="5" name="صورة 4" descr="صورة تحتوي على شعار, علامة تجارية, رمز, دائرة&#10;&#10;تم إنشاء الوصف تلقائياً">
            <a:extLst>
              <a:ext uri="{FF2B5EF4-FFF2-40B4-BE49-F238E27FC236}">
                <a16:creationId xmlns:a16="http://schemas.microsoft.com/office/drawing/2014/main" id="{5B49CBF5-8102-120F-6542-9D48E5B5A3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3850"/>
            <a:ext cx="1562417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05"/>
              </a:spcBef>
            </a:pPr>
            <a:r>
              <a:rPr dirty="0"/>
              <a:t>Proper</a:t>
            </a:r>
            <a:r>
              <a:rPr spc="-45" dirty="0"/>
              <a:t> </a:t>
            </a:r>
            <a:r>
              <a:rPr spc="-10" dirty="0"/>
              <a:t>Housing: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999613"/>
            <a:ext cx="8073390" cy="2714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620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1800" dirty="0">
                <a:latin typeface="Arial MT"/>
                <a:cs typeface="Arial MT"/>
              </a:rPr>
              <a:t>It</a:t>
            </a:r>
            <a:r>
              <a:rPr sz="1800" spc="3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is</a:t>
            </a:r>
            <a:r>
              <a:rPr sz="1800" spc="37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important</a:t>
            </a:r>
            <a:r>
              <a:rPr sz="1800" spc="3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</a:t>
            </a:r>
            <a:r>
              <a:rPr sz="1800" spc="3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optimum</a:t>
            </a:r>
            <a:r>
              <a:rPr sz="1800" spc="3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growth</a:t>
            </a:r>
            <a:r>
              <a:rPr sz="1800" spc="3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and</a:t>
            </a:r>
            <a:r>
              <a:rPr sz="1800" spc="3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production</a:t>
            </a:r>
            <a:r>
              <a:rPr sz="1800" spc="3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as</a:t>
            </a:r>
            <a:r>
              <a:rPr sz="1800" spc="4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well</a:t>
            </a:r>
            <a:r>
              <a:rPr sz="1800" spc="3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as</a:t>
            </a:r>
            <a:r>
              <a:rPr sz="1800" spc="3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</a:t>
            </a:r>
            <a:r>
              <a:rPr sz="1800" spc="38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proper </a:t>
            </a:r>
            <a:r>
              <a:rPr sz="1800" dirty="0">
                <a:latin typeface="Arial MT"/>
                <a:cs typeface="Arial MT"/>
              </a:rPr>
              <a:t>maintenance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health.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So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we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have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apply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following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rules:-</a:t>
            </a:r>
            <a:endParaRPr sz="1800" dirty="0">
              <a:latin typeface="Arial MT"/>
              <a:cs typeface="Arial MT"/>
            </a:endParaRPr>
          </a:p>
          <a:p>
            <a:pPr marL="354965" indent="-342265" algn="just">
              <a:lnSpc>
                <a:spcPct val="100000"/>
              </a:lnSpc>
              <a:spcBef>
                <a:spcPts val="430"/>
              </a:spcBef>
              <a:buAutoNum type="alphaUcPeriod"/>
              <a:tabLst>
                <a:tab pos="354965" algn="l"/>
              </a:tabLst>
            </a:pPr>
            <a:r>
              <a:rPr sz="1800" dirty="0">
                <a:latin typeface="Arial MT"/>
                <a:cs typeface="Arial MT"/>
              </a:rPr>
              <a:t>Overcrowding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must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be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avoided.</a:t>
            </a:r>
            <a:endParaRPr sz="1800" dirty="0">
              <a:latin typeface="Arial MT"/>
              <a:cs typeface="Arial MT"/>
            </a:endParaRPr>
          </a:p>
          <a:p>
            <a:pPr marL="354330" marR="5080" indent="-342265" algn="just">
              <a:lnSpc>
                <a:spcPct val="100000"/>
              </a:lnSpc>
              <a:spcBef>
                <a:spcPts val="434"/>
              </a:spcBef>
              <a:buAutoNum type="alphaUcPeriod"/>
              <a:tabLst>
                <a:tab pos="355600" algn="l"/>
              </a:tabLst>
            </a:pPr>
            <a:r>
              <a:rPr sz="1800" spc="-10" dirty="0">
                <a:latin typeface="Arial MT"/>
                <a:cs typeface="Arial MT"/>
              </a:rPr>
              <a:t>All-</a:t>
            </a:r>
            <a:r>
              <a:rPr sz="1800" dirty="0">
                <a:latin typeface="Arial MT"/>
                <a:cs typeface="Arial MT"/>
              </a:rPr>
              <a:t>in</a:t>
            </a:r>
            <a:r>
              <a:rPr sz="1800" spc="2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all-</a:t>
            </a:r>
            <a:r>
              <a:rPr sz="1800" dirty="0">
                <a:latin typeface="Arial MT"/>
                <a:cs typeface="Arial MT"/>
              </a:rPr>
              <a:t>out</a:t>
            </a:r>
            <a:r>
              <a:rPr sz="1800" spc="2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system</a:t>
            </a:r>
            <a:r>
              <a:rPr sz="1800" spc="2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2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rearing</a:t>
            </a:r>
            <a:r>
              <a:rPr sz="1800" spc="20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is</a:t>
            </a:r>
            <a:r>
              <a:rPr sz="1800" spc="2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better</a:t>
            </a:r>
            <a:r>
              <a:rPr sz="1800" spc="20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than</a:t>
            </a:r>
            <a:r>
              <a:rPr sz="1800" spc="2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multistage</a:t>
            </a:r>
            <a:r>
              <a:rPr sz="1800" spc="2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rearing</a:t>
            </a:r>
            <a:r>
              <a:rPr sz="1800" spc="2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</a:t>
            </a:r>
            <a:r>
              <a:rPr sz="1800" spc="2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</a:t>
            </a:r>
            <a:r>
              <a:rPr sz="1800" spc="2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single 	</a:t>
            </a:r>
            <a:r>
              <a:rPr sz="1800" dirty="0">
                <a:latin typeface="Arial MT"/>
                <a:cs typeface="Arial MT"/>
              </a:rPr>
              <a:t>location.</a:t>
            </a:r>
            <a:r>
              <a:rPr sz="1800" spc="25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All-</a:t>
            </a:r>
            <a:r>
              <a:rPr sz="1800" dirty="0">
                <a:latin typeface="Arial MT"/>
                <a:cs typeface="Arial MT"/>
              </a:rPr>
              <a:t>in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all-</a:t>
            </a:r>
            <a:r>
              <a:rPr sz="1800" dirty="0">
                <a:latin typeface="Arial MT"/>
                <a:cs typeface="Arial MT"/>
              </a:rPr>
              <a:t>out</a:t>
            </a:r>
            <a:r>
              <a:rPr sz="1800" spc="2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method</a:t>
            </a:r>
            <a:r>
              <a:rPr sz="1800" spc="2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helps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2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prevent</a:t>
            </a:r>
            <a:r>
              <a:rPr sz="1800" spc="2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spread</a:t>
            </a:r>
            <a:r>
              <a:rPr sz="1800" spc="2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diseases</a:t>
            </a:r>
            <a:r>
              <a:rPr sz="1800" spc="2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due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to 	</a:t>
            </a:r>
            <a:r>
              <a:rPr sz="1800" dirty="0">
                <a:latin typeface="Arial MT"/>
                <a:cs typeface="Arial MT"/>
              </a:rPr>
              <a:t>cross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age </a:t>
            </a:r>
            <a:r>
              <a:rPr sz="1800" spc="-10" dirty="0">
                <a:latin typeface="Arial MT"/>
                <a:cs typeface="Arial MT"/>
              </a:rPr>
              <a:t>infections.</a:t>
            </a:r>
            <a:endParaRPr sz="18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430"/>
              </a:spcBef>
              <a:buAutoNum type="alphaUcPeriod"/>
              <a:tabLst>
                <a:tab pos="355600" algn="l"/>
              </a:tabLst>
            </a:pPr>
            <a:r>
              <a:rPr sz="1800" dirty="0">
                <a:latin typeface="Arial MT"/>
                <a:cs typeface="Arial MT"/>
              </a:rPr>
              <a:t>Poultry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house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should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be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kept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dry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and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well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ventilated.</a:t>
            </a:r>
            <a:endParaRPr sz="18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434"/>
              </a:spcBef>
              <a:buAutoNum type="alphaUcPeriod"/>
              <a:tabLst>
                <a:tab pos="355600" algn="l"/>
              </a:tabLst>
            </a:pP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design and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construction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poultry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houses should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be made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according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to</a:t>
            </a:r>
            <a:endParaRPr sz="1800" dirty="0">
              <a:latin typeface="Arial MT"/>
              <a:cs typeface="Arial MT"/>
            </a:endParaRPr>
          </a:p>
          <a:p>
            <a:pPr marL="355600" algn="just">
              <a:lnSpc>
                <a:spcPct val="100000"/>
              </a:lnSpc>
            </a:pP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environmental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conditions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particular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area.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4" name="صورة 3" descr="صورة تحتوي على شعار, علامة تجارية, رمز&#10;&#10;تم إنشاء الوصف تلقائياً">
            <a:extLst>
              <a:ext uri="{FF2B5EF4-FFF2-40B4-BE49-F238E27FC236}">
                <a16:creationId xmlns:a16="http://schemas.microsoft.com/office/drawing/2014/main" id="{94A4FA65-55A7-0BF9-104B-9254C355C6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43" y="76200"/>
            <a:ext cx="1495657" cy="1409700"/>
          </a:xfrm>
          <a:prstGeom prst="rect">
            <a:avLst/>
          </a:prstGeom>
        </p:spPr>
      </p:pic>
      <p:pic>
        <p:nvPicPr>
          <p:cNvPr id="5" name="صورة 4" descr="صورة تحتوي على شعار, علامة تجارية, رمز, دائرة&#10;&#10;تم إنشاء الوصف تلقائياً">
            <a:extLst>
              <a:ext uri="{FF2B5EF4-FFF2-40B4-BE49-F238E27FC236}">
                <a16:creationId xmlns:a16="http://schemas.microsoft.com/office/drawing/2014/main" id="{D1146E6F-730D-1AD2-5FCA-32CA807272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3850"/>
            <a:ext cx="1562417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770" y="1878965"/>
            <a:ext cx="208851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sng" dirty="0">
                <a:uFill>
                  <a:solidFill>
                    <a:srgbClr val="000000"/>
                  </a:solidFill>
                </a:uFill>
              </a:rPr>
              <a:t>Stocking</a:t>
            </a:r>
            <a:r>
              <a:rPr u="sng" spc="-3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Density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2515871"/>
            <a:ext cx="8074025" cy="3427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620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dirty="0"/>
              <a:t>For</a:t>
            </a:r>
            <a:r>
              <a:rPr spc="195" dirty="0"/>
              <a:t> </a:t>
            </a:r>
            <a:r>
              <a:rPr dirty="0"/>
              <a:t>breeders</a:t>
            </a:r>
            <a:r>
              <a:rPr spc="200" dirty="0"/>
              <a:t> </a:t>
            </a:r>
            <a:r>
              <a:rPr dirty="0"/>
              <a:t>–</a:t>
            </a:r>
            <a:r>
              <a:rPr spc="204" dirty="0"/>
              <a:t> </a:t>
            </a:r>
            <a:r>
              <a:rPr dirty="0"/>
              <a:t>Males</a:t>
            </a:r>
            <a:r>
              <a:rPr spc="225" dirty="0"/>
              <a:t> </a:t>
            </a:r>
            <a:r>
              <a:rPr dirty="0"/>
              <a:t>will</a:t>
            </a:r>
            <a:r>
              <a:rPr spc="195" dirty="0"/>
              <a:t> </a:t>
            </a:r>
            <a:r>
              <a:rPr dirty="0"/>
              <a:t>reach</a:t>
            </a:r>
            <a:r>
              <a:rPr spc="200" dirty="0"/>
              <a:t> </a:t>
            </a:r>
            <a:r>
              <a:rPr dirty="0"/>
              <a:t>a</a:t>
            </a:r>
            <a:r>
              <a:rPr spc="190" dirty="0"/>
              <a:t> </a:t>
            </a:r>
            <a:r>
              <a:rPr dirty="0"/>
              <a:t>heavier</a:t>
            </a:r>
            <a:r>
              <a:rPr spc="229" dirty="0"/>
              <a:t> </a:t>
            </a:r>
            <a:r>
              <a:rPr dirty="0"/>
              <a:t>weight</a:t>
            </a:r>
            <a:r>
              <a:rPr spc="200" dirty="0"/>
              <a:t> </a:t>
            </a:r>
            <a:r>
              <a:rPr dirty="0"/>
              <a:t>than</a:t>
            </a:r>
            <a:r>
              <a:rPr spc="204" dirty="0"/>
              <a:t> </a:t>
            </a:r>
            <a:r>
              <a:rPr dirty="0"/>
              <a:t>females</a:t>
            </a:r>
            <a:r>
              <a:rPr spc="195" dirty="0"/>
              <a:t> </a:t>
            </a:r>
            <a:r>
              <a:rPr dirty="0"/>
              <a:t>so</a:t>
            </a:r>
            <a:r>
              <a:rPr spc="200" dirty="0"/>
              <a:t> </a:t>
            </a:r>
            <a:r>
              <a:rPr spc="-10" dirty="0"/>
              <a:t>require </a:t>
            </a:r>
            <a:r>
              <a:rPr dirty="0"/>
              <a:t>extra floor space</a:t>
            </a:r>
            <a:r>
              <a:rPr spc="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ensure</a:t>
            </a:r>
            <a:r>
              <a:rPr spc="-5" dirty="0"/>
              <a:t> </a:t>
            </a:r>
            <a:r>
              <a:rPr dirty="0"/>
              <a:t>they</a:t>
            </a:r>
            <a:r>
              <a:rPr spc="-20" dirty="0"/>
              <a:t> </a:t>
            </a:r>
            <a:r>
              <a:rPr dirty="0"/>
              <a:t>reach</a:t>
            </a:r>
            <a:r>
              <a:rPr spc="5" dirty="0"/>
              <a:t> </a:t>
            </a:r>
            <a:r>
              <a:rPr dirty="0"/>
              <a:t>their</a:t>
            </a:r>
            <a:r>
              <a:rPr spc="-5" dirty="0"/>
              <a:t> </a:t>
            </a:r>
            <a:r>
              <a:rPr dirty="0"/>
              <a:t>adult</a:t>
            </a:r>
            <a:r>
              <a:rPr spc="30" dirty="0"/>
              <a:t> </a:t>
            </a:r>
            <a:r>
              <a:rPr dirty="0"/>
              <a:t>weight.</a:t>
            </a:r>
            <a:r>
              <a:rPr spc="5" dirty="0"/>
              <a:t> </a:t>
            </a:r>
            <a:r>
              <a:rPr dirty="0"/>
              <a:t>Males and</a:t>
            </a:r>
            <a:r>
              <a:rPr spc="-5" dirty="0"/>
              <a:t> </a:t>
            </a:r>
            <a:r>
              <a:rPr spc="-10" dirty="0"/>
              <a:t>females </a:t>
            </a:r>
            <a:r>
              <a:rPr dirty="0"/>
              <a:t>must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grown</a:t>
            </a:r>
            <a:r>
              <a:rPr spc="25" dirty="0"/>
              <a:t> </a:t>
            </a:r>
            <a:r>
              <a:rPr dirty="0"/>
              <a:t>separately</a:t>
            </a:r>
            <a:r>
              <a:rPr spc="-10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at</a:t>
            </a:r>
            <a:r>
              <a:rPr spc="-10" dirty="0"/>
              <a:t> </a:t>
            </a:r>
            <a:r>
              <a:rPr dirty="0"/>
              <a:t>least</a:t>
            </a:r>
            <a:r>
              <a:rPr spc="-20" dirty="0"/>
              <a:t> </a:t>
            </a:r>
            <a:r>
              <a:rPr dirty="0"/>
              <a:t>6</a:t>
            </a:r>
            <a:r>
              <a:rPr spc="-20" dirty="0"/>
              <a:t> </a:t>
            </a:r>
            <a:r>
              <a:rPr dirty="0"/>
              <a:t>weeks,</a:t>
            </a:r>
            <a:r>
              <a:rPr spc="2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21</a:t>
            </a:r>
            <a:r>
              <a:rPr spc="-15" dirty="0"/>
              <a:t> </a:t>
            </a:r>
            <a:r>
              <a:rPr spc="-10" dirty="0"/>
              <a:t>weeks.</a:t>
            </a:r>
          </a:p>
          <a:p>
            <a:pPr marL="355600" indent="-342900" algn="just">
              <a:lnSpc>
                <a:spcPct val="100000"/>
              </a:lnSpc>
              <a:spcBef>
                <a:spcPts val="430"/>
              </a:spcBef>
              <a:buFont typeface="Arial MT"/>
              <a:buChar char="•"/>
              <a:tabLst>
                <a:tab pos="355600" algn="l"/>
              </a:tabLst>
            </a:pPr>
            <a:r>
              <a:rPr b="1" dirty="0">
                <a:latin typeface="Arial"/>
                <a:cs typeface="Arial"/>
              </a:rPr>
              <a:t>Brooding</a:t>
            </a:r>
            <a:r>
              <a:rPr b="1" spc="100" dirty="0">
                <a:latin typeface="Arial"/>
                <a:cs typeface="Arial"/>
              </a:rPr>
              <a:t>  </a:t>
            </a:r>
            <a:r>
              <a:rPr b="1" dirty="0">
                <a:latin typeface="Arial"/>
                <a:cs typeface="Arial"/>
              </a:rPr>
              <a:t>–</a:t>
            </a:r>
            <a:r>
              <a:rPr b="1" spc="90" dirty="0">
                <a:latin typeface="Arial"/>
                <a:cs typeface="Arial"/>
              </a:rPr>
              <a:t>  </a:t>
            </a:r>
            <a:r>
              <a:rPr b="1" dirty="0">
                <a:latin typeface="Arial"/>
                <a:cs typeface="Arial"/>
              </a:rPr>
              <a:t>Males</a:t>
            </a:r>
            <a:r>
              <a:rPr b="1" spc="100" dirty="0">
                <a:latin typeface="Arial"/>
                <a:cs typeface="Arial"/>
              </a:rPr>
              <a:t>  </a:t>
            </a:r>
            <a:r>
              <a:rPr b="1" dirty="0">
                <a:latin typeface="Arial"/>
                <a:cs typeface="Arial"/>
              </a:rPr>
              <a:t>and</a:t>
            </a:r>
            <a:r>
              <a:rPr b="1" spc="100" dirty="0">
                <a:latin typeface="Arial"/>
                <a:cs typeface="Arial"/>
              </a:rPr>
              <a:t>  </a:t>
            </a:r>
            <a:r>
              <a:rPr b="1" dirty="0">
                <a:latin typeface="Arial"/>
                <a:cs typeface="Arial"/>
              </a:rPr>
              <a:t>females</a:t>
            </a:r>
            <a:r>
              <a:rPr b="1" spc="100" dirty="0">
                <a:latin typeface="Arial"/>
                <a:cs typeface="Arial"/>
              </a:rPr>
              <a:t>  </a:t>
            </a:r>
            <a:r>
              <a:rPr dirty="0"/>
              <a:t>–</a:t>
            </a:r>
            <a:r>
              <a:rPr spc="95" dirty="0"/>
              <a:t>  </a:t>
            </a:r>
            <a:r>
              <a:rPr dirty="0"/>
              <a:t>for</a:t>
            </a:r>
            <a:r>
              <a:rPr spc="100" dirty="0"/>
              <a:t>  </a:t>
            </a:r>
            <a:r>
              <a:rPr dirty="0"/>
              <a:t>the</a:t>
            </a:r>
            <a:r>
              <a:rPr spc="100" dirty="0"/>
              <a:t>  </a:t>
            </a:r>
            <a:r>
              <a:rPr dirty="0"/>
              <a:t>first</a:t>
            </a:r>
            <a:r>
              <a:rPr spc="100" dirty="0"/>
              <a:t>  </a:t>
            </a:r>
            <a:r>
              <a:rPr dirty="0"/>
              <a:t>5</a:t>
            </a:r>
            <a:r>
              <a:rPr spc="100" dirty="0"/>
              <a:t>  </a:t>
            </a:r>
            <a:r>
              <a:rPr dirty="0"/>
              <a:t>days</a:t>
            </a:r>
            <a:r>
              <a:rPr spc="95" dirty="0"/>
              <a:t>  </a:t>
            </a:r>
            <a:r>
              <a:rPr dirty="0"/>
              <a:t>stock</a:t>
            </a:r>
            <a:r>
              <a:rPr spc="100" dirty="0"/>
              <a:t>  </a:t>
            </a:r>
            <a:r>
              <a:rPr dirty="0"/>
              <a:t>at</a:t>
            </a:r>
            <a:r>
              <a:rPr spc="100" dirty="0"/>
              <a:t>  </a:t>
            </a:r>
            <a:r>
              <a:rPr spc="-25" dirty="0"/>
              <a:t>30</a:t>
            </a:r>
          </a:p>
          <a:p>
            <a:pPr marL="355600" algn="just">
              <a:lnSpc>
                <a:spcPct val="100000"/>
              </a:lnSpc>
            </a:pPr>
            <a:r>
              <a:rPr dirty="0"/>
              <a:t>chicks/square</a:t>
            </a:r>
            <a:r>
              <a:rPr spc="-70" dirty="0"/>
              <a:t> </a:t>
            </a:r>
            <a:r>
              <a:rPr spc="-10" dirty="0"/>
              <a:t>meter</a:t>
            </a:r>
          </a:p>
          <a:p>
            <a:pPr marL="355600" indent="-342900" algn="just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55600" algn="l"/>
              </a:tabLst>
            </a:pPr>
            <a:r>
              <a:rPr b="1" dirty="0">
                <a:latin typeface="Arial"/>
                <a:cs typeface="Arial"/>
              </a:rPr>
              <a:t>Rearing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–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Females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-</a:t>
            </a:r>
            <a:r>
              <a:rPr b="1" spc="455" dirty="0">
                <a:latin typeface="Arial"/>
                <a:cs typeface="Arial"/>
              </a:rPr>
              <a:t> </a:t>
            </a:r>
            <a:r>
              <a:rPr dirty="0"/>
              <a:t>6</a:t>
            </a:r>
            <a:r>
              <a:rPr spc="-20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7</a:t>
            </a:r>
            <a:r>
              <a:rPr spc="-20" dirty="0"/>
              <a:t> </a:t>
            </a:r>
            <a:r>
              <a:rPr dirty="0"/>
              <a:t>birds/square</a:t>
            </a:r>
            <a:r>
              <a:rPr spc="5" dirty="0"/>
              <a:t> </a:t>
            </a:r>
            <a:r>
              <a:rPr spc="-10" dirty="0"/>
              <a:t>meter</a:t>
            </a:r>
          </a:p>
          <a:p>
            <a:pPr marL="355600" indent="-342900" algn="just">
              <a:lnSpc>
                <a:spcPct val="100000"/>
              </a:lnSpc>
              <a:spcBef>
                <a:spcPts val="430"/>
              </a:spcBef>
              <a:buFont typeface="Arial MT"/>
              <a:buChar char="•"/>
              <a:tabLst>
                <a:tab pos="355600" algn="l"/>
              </a:tabLst>
            </a:pPr>
            <a:r>
              <a:rPr b="1" dirty="0">
                <a:latin typeface="Arial"/>
                <a:cs typeface="Arial"/>
              </a:rPr>
              <a:t>Males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–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dirty="0"/>
              <a:t>3</a:t>
            </a:r>
            <a:r>
              <a:rPr spc="-20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4</a:t>
            </a:r>
            <a:r>
              <a:rPr spc="-20" dirty="0"/>
              <a:t> </a:t>
            </a:r>
            <a:r>
              <a:rPr dirty="0"/>
              <a:t>birds/square</a:t>
            </a:r>
            <a:r>
              <a:rPr spc="10" dirty="0"/>
              <a:t> </a:t>
            </a:r>
            <a:r>
              <a:rPr spc="-10" dirty="0"/>
              <a:t>meter</a:t>
            </a:r>
          </a:p>
          <a:p>
            <a:pPr marL="355600" marR="1790700" indent="-343535">
              <a:lnSpc>
                <a:spcPct val="120000"/>
              </a:lnSpc>
              <a:buFont typeface="Arial MT"/>
              <a:buChar char="•"/>
              <a:tabLst>
                <a:tab pos="1600835" algn="l"/>
              </a:tabLst>
            </a:pPr>
            <a:r>
              <a:rPr b="1" dirty="0">
                <a:latin typeface="Arial"/>
                <a:cs typeface="Arial"/>
              </a:rPr>
              <a:t>Production</a:t>
            </a:r>
            <a:r>
              <a:rPr b="1" spc="459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Breeder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Females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-</a:t>
            </a:r>
            <a:r>
              <a:rPr b="1" spc="465" dirty="0">
                <a:latin typeface="Arial"/>
                <a:cs typeface="Arial"/>
              </a:rPr>
              <a:t> </a:t>
            </a:r>
            <a:r>
              <a:rPr dirty="0"/>
              <a:t>3</a:t>
            </a:r>
            <a:r>
              <a:rPr spc="-20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dirty="0"/>
              <a:t>5</a:t>
            </a:r>
            <a:r>
              <a:rPr spc="-20" dirty="0"/>
              <a:t> </a:t>
            </a:r>
            <a:r>
              <a:rPr dirty="0"/>
              <a:t>birds/square</a:t>
            </a:r>
            <a:r>
              <a:rPr spc="5" dirty="0"/>
              <a:t> </a:t>
            </a:r>
            <a:r>
              <a:rPr spc="-10" dirty="0"/>
              <a:t>meter 	</a:t>
            </a:r>
            <a:r>
              <a:rPr b="1" dirty="0">
                <a:latin typeface="Arial"/>
                <a:cs typeface="Arial"/>
              </a:rPr>
              <a:t>Broilers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6-</a:t>
            </a:r>
            <a:r>
              <a:rPr b="1" dirty="0">
                <a:latin typeface="Arial"/>
                <a:cs typeface="Arial"/>
              </a:rPr>
              <a:t>8wks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12</a:t>
            </a:r>
            <a:r>
              <a:rPr spc="-20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14/square</a:t>
            </a:r>
            <a:r>
              <a:rPr spc="-10" dirty="0"/>
              <a:t> meter 	</a:t>
            </a:r>
            <a:r>
              <a:rPr b="1" dirty="0">
                <a:latin typeface="Arial"/>
                <a:cs typeface="Arial"/>
              </a:rPr>
              <a:t>Laying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pullets</a:t>
            </a:r>
            <a:r>
              <a:rPr b="1" spc="-40" dirty="0"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35" dirty="0"/>
              <a:t> </a:t>
            </a:r>
            <a:r>
              <a:rPr dirty="0"/>
              <a:t>10/square</a:t>
            </a:r>
            <a:r>
              <a:rPr spc="-25" dirty="0"/>
              <a:t> </a:t>
            </a:r>
            <a:r>
              <a:rPr spc="-10" dirty="0"/>
              <a:t>meter</a:t>
            </a:r>
          </a:p>
          <a:p>
            <a:pPr marL="1600835">
              <a:lnSpc>
                <a:spcPct val="100000"/>
              </a:lnSpc>
              <a:spcBef>
                <a:spcPts val="434"/>
              </a:spcBef>
              <a:tabLst>
                <a:tab pos="3263900" algn="l"/>
              </a:tabLst>
            </a:pPr>
            <a:r>
              <a:rPr b="1" dirty="0">
                <a:latin typeface="Arial"/>
                <a:cs typeface="Arial"/>
              </a:rPr>
              <a:t>Laying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hens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spc="-50" dirty="0"/>
              <a:t>-</a:t>
            </a:r>
            <a:r>
              <a:rPr dirty="0"/>
              <a:t>	max</a:t>
            </a:r>
            <a:r>
              <a:rPr spc="-20" dirty="0"/>
              <a:t> </a:t>
            </a:r>
            <a:r>
              <a:rPr dirty="0"/>
              <a:t>5/box 60cm</a:t>
            </a:r>
            <a:r>
              <a:rPr spc="-10" dirty="0"/>
              <a:t> </a:t>
            </a:r>
            <a:r>
              <a:rPr dirty="0"/>
              <a:t>x</a:t>
            </a:r>
            <a:r>
              <a:rPr spc="-15" dirty="0"/>
              <a:t> </a:t>
            </a:r>
            <a:r>
              <a:rPr dirty="0"/>
              <a:t>60</a:t>
            </a:r>
            <a:r>
              <a:rPr spc="-15" dirty="0"/>
              <a:t> </a:t>
            </a:r>
            <a:r>
              <a:rPr spc="-25" dirty="0"/>
              <a:t>cm</a:t>
            </a:r>
          </a:p>
        </p:txBody>
      </p:sp>
      <p:pic>
        <p:nvPicPr>
          <p:cNvPr id="4" name="صورة 3" descr="صورة تحتوي على شعار, علامة تجارية, رمز&#10;&#10;تم إنشاء الوصف تلقائياً">
            <a:extLst>
              <a:ext uri="{FF2B5EF4-FFF2-40B4-BE49-F238E27FC236}">
                <a16:creationId xmlns:a16="http://schemas.microsoft.com/office/drawing/2014/main" id="{892288D8-ED10-B447-5B78-4BAA972E3B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43" y="76200"/>
            <a:ext cx="1495657" cy="1409700"/>
          </a:xfrm>
          <a:prstGeom prst="rect">
            <a:avLst/>
          </a:prstGeom>
        </p:spPr>
      </p:pic>
      <p:pic>
        <p:nvPicPr>
          <p:cNvPr id="5" name="صورة 4" descr="صورة تحتوي على شعار, علامة تجارية, رمز, دائرة&#10;&#10;تم إنشاء الوصف تلقائياً">
            <a:extLst>
              <a:ext uri="{FF2B5EF4-FFF2-40B4-BE49-F238E27FC236}">
                <a16:creationId xmlns:a16="http://schemas.microsoft.com/office/drawing/2014/main" id="{A88846D1-B403-CA80-8B4F-0D3154F54D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3850"/>
            <a:ext cx="1562417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05"/>
              </a:spcBef>
            </a:pPr>
            <a:r>
              <a:rPr dirty="0"/>
              <a:t>Proper</a:t>
            </a:r>
            <a:r>
              <a:rPr spc="-45" dirty="0"/>
              <a:t> </a:t>
            </a:r>
            <a:r>
              <a:rPr spc="-10" dirty="0"/>
              <a:t>Feeding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895600"/>
            <a:ext cx="8075295" cy="2275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525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1800" dirty="0">
                <a:latin typeface="Arial MT"/>
                <a:cs typeface="Arial MT"/>
              </a:rPr>
              <a:t>Poultry</a:t>
            </a:r>
            <a:r>
              <a:rPr sz="1800" spc="25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should</a:t>
            </a:r>
            <a:r>
              <a:rPr sz="1800" spc="2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be</a:t>
            </a:r>
            <a:r>
              <a:rPr sz="1800" spc="2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fed</a:t>
            </a:r>
            <a:r>
              <a:rPr sz="1800" spc="27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properly</a:t>
            </a:r>
            <a:r>
              <a:rPr sz="1800" spc="270" dirty="0">
                <a:latin typeface="Arial MT"/>
                <a:cs typeface="Arial MT"/>
              </a:rPr>
              <a:t> </a:t>
            </a:r>
            <a:r>
              <a:rPr sz="1800" b="1" dirty="0">
                <a:latin typeface="Arial"/>
                <a:cs typeface="Arial"/>
              </a:rPr>
              <a:t>as</a:t>
            </a:r>
            <a:r>
              <a:rPr sz="1800" b="1" spc="27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per</a:t>
            </a:r>
            <a:r>
              <a:rPr sz="1800" b="1" spc="27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29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age</a:t>
            </a:r>
            <a:r>
              <a:rPr sz="1800" dirty="0">
                <a:latin typeface="Arial MT"/>
                <a:cs typeface="Arial MT"/>
              </a:rPr>
              <a:t>,</a:t>
            </a:r>
            <a:r>
              <a:rPr sz="1800" spc="280" dirty="0">
                <a:latin typeface="Arial MT"/>
                <a:cs typeface="Arial MT"/>
              </a:rPr>
              <a:t> </a:t>
            </a:r>
            <a:r>
              <a:rPr sz="1800" b="1" dirty="0">
                <a:latin typeface="Arial"/>
                <a:cs typeface="Arial"/>
              </a:rPr>
              <a:t>type</a:t>
            </a:r>
            <a:r>
              <a:rPr sz="1800" b="1" spc="29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28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production</a:t>
            </a:r>
            <a:r>
              <a:rPr sz="1800" b="1" spc="28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of </a:t>
            </a:r>
            <a:r>
              <a:rPr sz="1800" b="1" dirty="0">
                <a:latin typeface="Arial"/>
                <a:cs typeface="Arial"/>
              </a:rPr>
              <a:t>birds</a:t>
            </a:r>
            <a:r>
              <a:rPr sz="1800" dirty="0">
                <a:latin typeface="Arial MT"/>
                <a:cs typeface="Arial MT"/>
              </a:rPr>
              <a:t>,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i.e.,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1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quality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and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quantity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feeds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and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proper</a:t>
            </a:r>
            <a:r>
              <a:rPr sz="1800" spc="1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method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feeding </a:t>
            </a:r>
            <a:r>
              <a:rPr sz="1800" dirty="0">
                <a:latin typeface="Arial MT"/>
                <a:cs typeface="Arial MT"/>
              </a:rPr>
              <a:t>should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be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maintained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optimum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growth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and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production.</a:t>
            </a:r>
            <a:endParaRPr sz="1800" dirty="0">
              <a:latin typeface="Arial MT"/>
              <a:cs typeface="Arial MT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430"/>
              </a:spcBef>
              <a:buFont typeface="Arial MT"/>
              <a:buChar char="•"/>
              <a:tabLst>
                <a:tab pos="355600" algn="l"/>
              </a:tabLst>
            </a:pPr>
            <a:r>
              <a:rPr sz="1800" b="1" dirty="0">
                <a:latin typeface="Arial"/>
                <a:cs typeface="Arial"/>
              </a:rPr>
              <a:t>A-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Two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types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feeds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are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given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broilers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dirty="0">
                <a:latin typeface="Arial MT"/>
                <a:cs typeface="Arial MT"/>
              </a:rPr>
              <a:t>(chicken),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b="1" dirty="0">
                <a:latin typeface="Arial"/>
                <a:cs typeface="Arial"/>
              </a:rPr>
              <a:t>:broiler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starter </a:t>
            </a:r>
            <a:r>
              <a:rPr sz="1800" spc="-10" dirty="0">
                <a:latin typeface="Arial MT"/>
                <a:cs typeface="Arial MT"/>
              </a:rPr>
              <a:t>(0-</a:t>
            </a:r>
            <a:r>
              <a:rPr sz="1800" dirty="0">
                <a:latin typeface="Arial MT"/>
                <a:cs typeface="Arial MT"/>
              </a:rPr>
              <a:t>4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weeks)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and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b="1" dirty="0">
                <a:latin typeface="Arial"/>
                <a:cs typeface="Arial"/>
              </a:rPr>
              <a:t>broiler finisher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 MT"/>
                <a:cs typeface="Arial MT"/>
              </a:rPr>
              <a:t>(5-</a:t>
            </a:r>
            <a:r>
              <a:rPr sz="1800" dirty="0">
                <a:latin typeface="Arial MT"/>
                <a:cs typeface="Arial MT"/>
              </a:rPr>
              <a:t>6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weeks).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b="1" dirty="0">
                <a:latin typeface="Arial"/>
                <a:cs typeface="Arial"/>
              </a:rPr>
              <a:t>In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case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layers </a:t>
            </a:r>
            <a:r>
              <a:rPr sz="1800" dirty="0">
                <a:latin typeface="Arial MT"/>
                <a:cs typeface="Arial MT"/>
              </a:rPr>
              <a:t>three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types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35" dirty="0">
                <a:latin typeface="Arial MT"/>
                <a:cs typeface="Arial MT"/>
              </a:rPr>
              <a:t>  </a:t>
            </a:r>
            <a:r>
              <a:rPr sz="1800" dirty="0">
                <a:latin typeface="Arial MT"/>
                <a:cs typeface="Arial MT"/>
              </a:rPr>
              <a:t>feeds</a:t>
            </a:r>
            <a:r>
              <a:rPr sz="1800" spc="35" dirty="0">
                <a:latin typeface="Arial MT"/>
                <a:cs typeface="Arial MT"/>
              </a:rPr>
              <a:t>  </a:t>
            </a:r>
            <a:r>
              <a:rPr sz="1800" dirty="0">
                <a:latin typeface="Arial MT"/>
                <a:cs typeface="Arial MT"/>
              </a:rPr>
              <a:t>are</a:t>
            </a:r>
            <a:r>
              <a:rPr sz="1800" spc="40" dirty="0">
                <a:latin typeface="Arial MT"/>
                <a:cs typeface="Arial MT"/>
              </a:rPr>
              <a:t>  </a:t>
            </a:r>
            <a:r>
              <a:rPr sz="1800" dirty="0">
                <a:latin typeface="Arial MT"/>
                <a:cs typeface="Arial MT"/>
              </a:rPr>
              <a:t>provided:(</a:t>
            </a:r>
            <a:r>
              <a:rPr sz="1800" b="1" dirty="0">
                <a:latin typeface="Arial"/>
                <a:cs typeface="Arial"/>
              </a:rPr>
              <a:t>1</a:t>
            </a:r>
            <a:r>
              <a:rPr sz="1800" dirty="0">
                <a:latin typeface="Arial MT"/>
                <a:cs typeface="Arial MT"/>
              </a:rPr>
              <a:t>)</a:t>
            </a:r>
            <a:r>
              <a:rPr sz="1800" b="1" dirty="0">
                <a:latin typeface="Arial"/>
                <a:cs typeface="Arial"/>
              </a:rPr>
              <a:t>chick</a:t>
            </a:r>
            <a:r>
              <a:rPr sz="1800" b="1" spc="30" dirty="0">
                <a:latin typeface="Arial"/>
                <a:cs typeface="Arial"/>
              </a:rPr>
              <a:t>  </a:t>
            </a:r>
            <a:r>
              <a:rPr sz="1800" b="1" dirty="0">
                <a:latin typeface="Arial"/>
                <a:cs typeface="Arial"/>
              </a:rPr>
              <a:t>feed</a:t>
            </a:r>
            <a:r>
              <a:rPr sz="1800" b="1" spc="40" dirty="0">
                <a:latin typeface="Arial"/>
                <a:cs typeface="Arial"/>
              </a:rPr>
              <a:t>  </a:t>
            </a:r>
            <a:r>
              <a:rPr sz="1800" spc="-10" dirty="0">
                <a:latin typeface="Arial MT"/>
                <a:cs typeface="Arial MT"/>
              </a:rPr>
              <a:t>(0-</a:t>
            </a:r>
            <a:r>
              <a:rPr sz="1800" dirty="0">
                <a:latin typeface="Arial MT"/>
                <a:cs typeface="Arial MT"/>
              </a:rPr>
              <a:t>8</a:t>
            </a:r>
            <a:r>
              <a:rPr sz="1800" spc="40" dirty="0">
                <a:latin typeface="Arial MT"/>
                <a:cs typeface="Arial MT"/>
              </a:rPr>
              <a:t>  </a:t>
            </a:r>
            <a:r>
              <a:rPr sz="1800" dirty="0">
                <a:latin typeface="Arial MT"/>
                <a:cs typeface="Arial MT"/>
              </a:rPr>
              <a:t>weeks),(</a:t>
            </a:r>
            <a:r>
              <a:rPr sz="1800" b="1" dirty="0">
                <a:latin typeface="Arial"/>
                <a:cs typeface="Arial"/>
              </a:rPr>
              <a:t>2</a:t>
            </a:r>
            <a:r>
              <a:rPr sz="1800" dirty="0">
                <a:latin typeface="Arial MT"/>
                <a:cs typeface="Arial MT"/>
              </a:rPr>
              <a:t>)</a:t>
            </a:r>
            <a:r>
              <a:rPr sz="1800" b="1" dirty="0">
                <a:latin typeface="Arial"/>
                <a:cs typeface="Arial"/>
              </a:rPr>
              <a:t>grower</a:t>
            </a:r>
            <a:r>
              <a:rPr sz="1800" b="1" spc="35" dirty="0">
                <a:latin typeface="Arial"/>
                <a:cs typeface="Arial"/>
              </a:rPr>
              <a:t>  </a:t>
            </a:r>
            <a:r>
              <a:rPr sz="1800" b="1" dirty="0">
                <a:latin typeface="Arial"/>
                <a:cs typeface="Arial"/>
              </a:rPr>
              <a:t>feed</a:t>
            </a:r>
            <a:r>
              <a:rPr sz="1800" b="1" spc="40" dirty="0">
                <a:latin typeface="Arial"/>
                <a:cs typeface="Arial"/>
              </a:rPr>
              <a:t>  </a:t>
            </a:r>
            <a:r>
              <a:rPr sz="1800" spc="-10" dirty="0">
                <a:latin typeface="Arial MT"/>
                <a:cs typeface="Arial MT"/>
              </a:rPr>
              <a:t>(9-</a:t>
            </a:r>
            <a:r>
              <a:rPr sz="1800" spc="-25" dirty="0">
                <a:latin typeface="Arial MT"/>
                <a:cs typeface="Arial MT"/>
              </a:rPr>
              <a:t>20 </a:t>
            </a:r>
            <a:r>
              <a:rPr sz="1800" dirty="0">
                <a:latin typeface="Arial MT"/>
                <a:cs typeface="Arial MT"/>
              </a:rPr>
              <a:t>weeks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</a:t>
            </a:r>
            <a:r>
              <a:rPr sz="1800" spc="1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up</a:t>
            </a:r>
            <a:r>
              <a:rPr sz="1800" spc="1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1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10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point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11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laying)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and(</a:t>
            </a:r>
            <a:r>
              <a:rPr sz="1800" b="1" dirty="0">
                <a:latin typeface="Arial"/>
                <a:cs typeface="Arial"/>
              </a:rPr>
              <a:t>3</a:t>
            </a:r>
            <a:r>
              <a:rPr sz="1800" dirty="0">
                <a:latin typeface="Arial MT"/>
                <a:cs typeface="Arial MT"/>
              </a:rPr>
              <a:t>)</a:t>
            </a:r>
            <a:r>
              <a:rPr sz="1800" b="1" dirty="0">
                <a:latin typeface="Arial"/>
                <a:cs typeface="Arial"/>
              </a:rPr>
              <a:t>layer</a:t>
            </a:r>
            <a:r>
              <a:rPr sz="1800" b="1" spc="10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feed</a:t>
            </a:r>
            <a:r>
              <a:rPr sz="1800" b="1" spc="110" dirty="0">
                <a:latin typeface="Arial"/>
                <a:cs typeface="Arial"/>
              </a:rPr>
              <a:t> </a:t>
            </a:r>
            <a:r>
              <a:rPr sz="1800" dirty="0">
                <a:latin typeface="Arial MT"/>
                <a:cs typeface="Arial MT"/>
              </a:rPr>
              <a:t>(21</a:t>
            </a:r>
            <a:r>
              <a:rPr sz="1800" spc="1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weeks</a:t>
            </a:r>
            <a:r>
              <a:rPr sz="1800" spc="1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from</a:t>
            </a:r>
            <a:r>
              <a:rPr sz="1800" spc="114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the </a:t>
            </a:r>
            <a:r>
              <a:rPr sz="1800" dirty="0">
                <a:latin typeface="Arial MT"/>
                <a:cs typeface="Arial MT"/>
              </a:rPr>
              <a:t>point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laying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72-</a:t>
            </a:r>
            <a:r>
              <a:rPr sz="1800" dirty="0">
                <a:latin typeface="Arial MT"/>
                <a:cs typeface="Arial MT"/>
              </a:rPr>
              <a:t>80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weeks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up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end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economic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laying).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4" name="صورة 3" descr="صورة تحتوي على شعار, علامة تجارية, رمز&#10;&#10;تم إنشاء الوصف تلقائياً">
            <a:extLst>
              <a:ext uri="{FF2B5EF4-FFF2-40B4-BE49-F238E27FC236}">
                <a16:creationId xmlns:a16="http://schemas.microsoft.com/office/drawing/2014/main" id="{34BE56E0-AE3D-2F95-B47F-EEB4E4A4B0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43" y="76200"/>
            <a:ext cx="1495657" cy="1409700"/>
          </a:xfrm>
          <a:prstGeom prst="rect">
            <a:avLst/>
          </a:prstGeom>
        </p:spPr>
      </p:pic>
      <p:pic>
        <p:nvPicPr>
          <p:cNvPr id="5" name="صورة 4" descr="صورة تحتوي على شعار, علامة تجارية, رمز, دائرة&#10;&#10;تم إنشاء الوصف تلقائياً">
            <a:extLst>
              <a:ext uri="{FF2B5EF4-FFF2-40B4-BE49-F238E27FC236}">
                <a16:creationId xmlns:a16="http://schemas.microsoft.com/office/drawing/2014/main" id="{7C35B399-2F61-03D1-BE07-2A6FA34C5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3850"/>
            <a:ext cx="1562417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05"/>
              </a:spcBef>
            </a:pPr>
            <a:r>
              <a:rPr dirty="0"/>
              <a:t>Proper</a:t>
            </a:r>
            <a:r>
              <a:rPr spc="-45" dirty="0"/>
              <a:t> </a:t>
            </a:r>
            <a:r>
              <a:rPr spc="-10" dirty="0"/>
              <a:t>Feeding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55600" marR="5715" indent="-343535" algn="just">
              <a:lnSpc>
                <a:spcPts val="2160"/>
              </a:lnSpc>
              <a:spcBef>
                <a:spcPts val="270"/>
              </a:spcBef>
              <a:buFont typeface="Arial MT"/>
              <a:buChar char="•"/>
              <a:tabLst>
                <a:tab pos="355600" algn="l"/>
              </a:tabLst>
            </a:pPr>
            <a:r>
              <a:rPr b="1" spc="-20" dirty="0">
                <a:latin typeface="Arial"/>
                <a:cs typeface="Arial"/>
              </a:rPr>
              <a:t>B-</a:t>
            </a:r>
            <a:r>
              <a:rPr dirty="0"/>
              <a:t>Poultry</a:t>
            </a:r>
            <a:r>
              <a:rPr spc="295" dirty="0"/>
              <a:t>  </a:t>
            </a:r>
            <a:r>
              <a:rPr dirty="0"/>
              <a:t>feed</a:t>
            </a:r>
            <a:r>
              <a:rPr spc="300" dirty="0"/>
              <a:t>  </a:t>
            </a:r>
            <a:r>
              <a:rPr dirty="0"/>
              <a:t>should</a:t>
            </a:r>
            <a:r>
              <a:rPr spc="300" dirty="0"/>
              <a:t>  </a:t>
            </a:r>
            <a:r>
              <a:rPr dirty="0"/>
              <a:t>contain</a:t>
            </a:r>
            <a:r>
              <a:rPr spc="300" dirty="0"/>
              <a:t>  </a:t>
            </a:r>
            <a:r>
              <a:rPr dirty="0"/>
              <a:t>all</a:t>
            </a:r>
            <a:r>
              <a:rPr spc="300" dirty="0"/>
              <a:t>  </a:t>
            </a:r>
            <a:r>
              <a:rPr dirty="0"/>
              <a:t>essential</a:t>
            </a:r>
            <a:r>
              <a:rPr spc="305" dirty="0"/>
              <a:t>  </a:t>
            </a:r>
            <a:r>
              <a:rPr dirty="0"/>
              <a:t>nutrients,</a:t>
            </a:r>
            <a:r>
              <a:rPr spc="310" dirty="0"/>
              <a:t>  </a:t>
            </a:r>
            <a:r>
              <a:rPr dirty="0"/>
              <a:t>like</a:t>
            </a:r>
            <a:r>
              <a:rPr sz="1900" dirty="0"/>
              <a:t>,</a:t>
            </a:r>
            <a:r>
              <a:rPr sz="1900" spc="275" dirty="0"/>
              <a:t>  </a:t>
            </a:r>
            <a:r>
              <a:rPr spc="-10" dirty="0"/>
              <a:t>protein, </a:t>
            </a:r>
            <a:r>
              <a:rPr dirty="0"/>
              <a:t>carbohydrate,</a:t>
            </a:r>
            <a:r>
              <a:rPr spc="290" dirty="0"/>
              <a:t>  </a:t>
            </a:r>
            <a:r>
              <a:rPr dirty="0"/>
              <a:t>fat</a:t>
            </a:r>
            <a:r>
              <a:rPr spc="290" dirty="0"/>
              <a:t>  </a:t>
            </a:r>
            <a:r>
              <a:rPr dirty="0"/>
              <a:t>and</a:t>
            </a:r>
            <a:r>
              <a:rPr spc="285" dirty="0"/>
              <a:t>  </a:t>
            </a:r>
            <a:r>
              <a:rPr dirty="0"/>
              <a:t>moisture</a:t>
            </a:r>
            <a:r>
              <a:rPr spc="285" dirty="0"/>
              <a:t>  </a:t>
            </a:r>
            <a:r>
              <a:rPr dirty="0"/>
              <a:t>vitamins</a:t>
            </a:r>
            <a:r>
              <a:rPr spc="285" dirty="0"/>
              <a:t>  </a:t>
            </a:r>
            <a:r>
              <a:rPr dirty="0"/>
              <a:t>and</a:t>
            </a:r>
            <a:r>
              <a:rPr spc="285" dirty="0"/>
              <a:t>  </a:t>
            </a:r>
            <a:r>
              <a:rPr dirty="0"/>
              <a:t>minerals</a:t>
            </a:r>
            <a:r>
              <a:rPr spc="285" dirty="0"/>
              <a:t>  </a:t>
            </a:r>
            <a:r>
              <a:rPr dirty="0"/>
              <a:t>as</a:t>
            </a:r>
            <a:r>
              <a:rPr spc="285" dirty="0"/>
              <a:t>  </a:t>
            </a:r>
            <a:r>
              <a:rPr dirty="0"/>
              <a:t>per</a:t>
            </a:r>
            <a:r>
              <a:rPr spc="295" dirty="0"/>
              <a:t>  </a:t>
            </a:r>
            <a:r>
              <a:rPr spc="-25" dirty="0"/>
              <a:t>the </a:t>
            </a:r>
            <a:r>
              <a:rPr dirty="0"/>
              <a:t>requirements</a:t>
            </a:r>
            <a:r>
              <a:rPr spc="-10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particular</a:t>
            </a:r>
            <a:r>
              <a:rPr spc="-5" dirty="0"/>
              <a:t> </a:t>
            </a:r>
            <a:r>
              <a:rPr dirty="0"/>
              <a:t>group</a:t>
            </a:r>
            <a:r>
              <a:rPr spc="-2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10" dirty="0"/>
              <a:t>birds</a:t>
            </a:r>
            <a:r>
              <a:rPr b="1" spc="-10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  <a:p>
            <a:pPr marL="355600" marR="5080" indent="-343535" algn="just">
              <a:lnSpc>
                <a:spcPct val="95200"/>
              </a:lnSpc>
              <a:spcBef>
                <a:spcPts val="459"/>
              </a:spcBef>
              <a:buFont typeface="Arial MT"/>
              <a:buChar char="•"/>
              <a:tabLst>
                <a:tab pos="355600" algn="l"/>
              </a:tabLst>
            </a:pPr>
            <a:r>
              <a:rPr b="1" dirty="0">
                <a:latin typeface="Arial"/>
                <a:cs typeface="Arial"/>
              </a:rPr>
              <a:t>C-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dirty="0"/>
              <a:t>Feed should be</a:t>
            </a:r>
            <a:r>
              <a:rPr spc="5" dirty="0"/>
              <a:t> </a:t>
            </a:r>
            <a:r>
              <a:rPr dirty="0"/>
              <a:t>free</a:t>
            </a:r>
            <a:r>
              <a:rPr spc="-5" dirty="0"/>
              <a:t> </a:t>
            </a:r>
            <a:r>
              <a:rPr dirty="0"/>
              <a:t>from</a:t>
            </a:r>
            <a:r>
              <a:rPr spc="-5" dirty="0"/>
              <a:t> </a:t>
            </a:r>
            <a:r>
              <a:rPr dirty="0"/>
              <a:t>microbial contamination.</a:t>
            </a:r>
            <a:r>
              <a:rPr spc="10" dirty="0"/>
              <a:t> </a:t>
            </a:r>
            <a:r>
              <a:rPr dirty="0"/>
              <a:t>Poultry</a:t>
            </a:r>
            <a:r>
              <a:rPr spc="-25" dirty="0"/>
              <a:t> </a:t>
            </a:r>
            <a:r>
              <a:rPr dirty="0"/>
              <a:t>feeds are</a:t>
            </a:r>
            <a:r>
              <a:rPr spc="-5" dirty="0"/>
              <a:t> </a:t>
            </a:r>
            <a:r>
              <a:rPr spc="-20" dirty="0"/>
              <a:t>very </a:t>
            </a:r>
            <a:r>
              <a:rPr dirty="0"/>
              <a:t>prone</a:t>
            </a:r>
            <a:r>
              <a:rPr spc="145" dirty="0"/>
              <a:t>  </a:t>
            </a:r>
            <a:r>
              <a:rPr dirty="0"/>
              <a:t>to</a:t>
            </a:r>
            <a:r>
              <a:rPr spc="155" dirty="0"/>
              <a:t>  </a:t>
            </a:r>
            <a:r>
              <a:rPr dirty="0"/>
              <a:t>different</a:t>
            </a:r>
            <a:r>
              <a:rPr spc="160" dirty="0"/>
              <a:t>  </a:t>
            </a:r>
            <a:r>
              <a:rPr dirty="0"/>
              <a:t>types</a:t>
            </a:r>
            <a:r>
              <a:rPr spc="160" dirty="0"/>
              <a:t>  </a:t>
            </a:r>
            <a:r>
              <a:rPr dirty="0"/>
              <a:t>of</a:t>
            </a:r>
            <a:r>
              <a:rPr spc="165" dirty="0"/>
              <a:t>  </a:t>
            </a:r>
            <a:r>
              <a:rPr dirty="0"/>
              <a:t>bacterial</a:t>
            </a:r>
            <a:r>
              <a:rPr spc="160" dirty="0"/>
              <a:t>  </a:t>
            </a:r>
            <a:r>
              <a:rPr dirty="0"/>
              <a:t>and</a:t>
            </a:r>
            <a:r>
              <a:rPr spc="155" dirty="0"/>
              <a:t>  </a:t>
            </a:r>
            <a:r>
              <a:rPr dirty="0"/>
              <a:t>fungal</a:t>
            </a:r>
            <a:r>
              <a:rPr spc="160" dirty="0"/>
              <a:t>  </a:t>
            </a:r>
            <a:r>
              <a:rPr dirty="0"/>
              <a:t>contamination,</a:t>
            </a:r>
            <a:r>
              <a:rPr spc="160" dirty="0"/>
              <a:t>  </a:t>
            </a:r>
            <a:r>
              <a:rPr sz="1900" spc="-10" dirty="0"/>
              <a:t>like., </a:t>
            </a:r>
            <a:r>
              <a:rPr dirty="0"/>
              <a:t>Salmonella,</a:t>
            </a:r>
            <a:r>
              <a:rPr spc="-55" dirty="0"/>
              <a:t> </a:t>
            </a:r>
            <a:r>
              <a:rPr dirty="0"/>
              <a:t>Escherichia</a:t>
            </a:r>
            <a:r>
              <a:rPr spc="-40" dirty="0"/>
              <a:t> </a:t>
            </a:r>
            <a:r>
              <a:rPr dirty="0"/>
              <a:t>coli,</a:t>
            </a:r>
            <a:r>
              <a:rPr spc="-65" dirty="0"/>
              <a:t> </a:t>
            </a:r>
            <a:r>
              <a:rPr dirty="0"/>
              <a:t>Mycoplasma,</a:t>
            </a:r>
            <a:r>
              <a:rPr spc="-30" dirty="0"/>
              <a:t> </a:t>
            </a:r>
            <a:r>
              <a:rPr dirty="0"/>
              <a:t>Aspergillus,</a:t>
            </a:r>
            <a:r>
              <a:rPr spc="-35" dirty="0"/>
              <a:t> </a:t>
            </a:r>
            <a:r>
              <a:rPr sz="1900" spc="-20" dirty="0"/>
              <a:t>etc.</a:t>
            </a:r>
            <a:endParaRPr sz="1900">
              <a:latin typeface="Arial"/>
              <a:cs typeface="Arial"/>
            </a:endParaRPr>
          </a:p>
        </p:txBody>
      </p:sp>
      <p:pic>
        <p:nvPicPr>
          <p:cNvPr id="4" name="صورة 3" descr="صورة تحتوي على شعار, علامة تجارية, رمز&#10;&#10;تم إنشاء الوصف تلقائياً">
            <a:extLst>
              <a:ext uri="{FF2B5EF4-FFF2-40B4-BE49-F238E27FC236}">
                <a16:creationId xmlns:a16="http://schemas.microsoft.com/office/drawing/2014/main" id="{C284C14F-138A-49D7-084B-3310BF6FE4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43" y="76200"/>
            <a:ext cx="1495657" cy="1409700"/>
          </a:xfrm>
          <a:prstGeom prst="rect">
            <a:avLst/>
          </a:prstGeom>
        </p:spPr>
      </p:pic>
      <p:pic>
        <p:nvPicPr>
          <p:cNvPr id="5" name="صورة 4" descr="صورة تحتوي على شعار, علامة تجارية, رمز, دائرة&#10;&#10;تم إنشاء الوصف تلقائياً">
            <a:extLst>
              <a:ext uri="{FF2B5EF4-FFF2-40B4-BE49-F238E27FC236}">
                <a16:creationId xmlns:a16="http://schemas.microsoft.com/office/drawing/2014/main" id="{20FC8A4D-2D35-F3E7-CF58-0F54D26BAC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3850"/>
            <a:ext cx="1562417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05"/>
              </a:spcBef>
            </a:pPr>
            <a:r>
              <a:rPr dirty="0"/>
              <a:t>Proper</a:t>
            </a:r>
            <a:r>
              <a:rPr spc="-45" dirty="0"/>
              <a:t> </a:t>
            </a:r>
            <a:r>
              <a:rPr spc="-10" dirty="0"/>
              <a:t>Feeding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999613"/>
            <a:ext cx="8072755" cy="145224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0" marR="6350" indent="-343535" algn="just">
              <a:lnSpc>
                <a:spcPts val="2160"/>
              </a:lnSpc>
              <a:spcBef>
                <a:spcPts val="170"/>
              </a:spcBef>
              <a:buFont typeface="Arial MT"/>
              <a:buChar char="•"/>
              <a:tabLst>
                <a:tab pos="355600" algn="l"/>
              </a:tabLst>
            </a:pPr>
            <a:r>
              <a:rPr sz="1800" b="1" spc="-20" dirty="0">
                <a:latin typeface="Arial"/>
                <a:cs typeface="Arial"/>
              </a:rPr>
              <a:t>D-</a:t>
            </a:r>
            <a:r>
              <a:rPr sz="1800" dirty="0">
                <a:latin typeface="Arial MT"/>
                <a:cs typeface="Arial MT"/>
              </a:rPr>
              <a:t>Feed</a:t>
            </a:r>
            <a:r>
              <a:rPr sz="1800" spc="25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ingredients</a:t>
            </a:r>
            <a:r>
              <a:rPr sz="1800" spc="2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having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toxic</a:t>
            </a:r>
            <a:r>
              <a:rPr sz="1800" spc="2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principles</a:t>
            </a:r>
            <a:r>
              <a:rPr sz="1800" spc="2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like</a:t>
            </a:r>
            <a:r>
              <a:rPr sz="1800" spc="2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gossypol,</a:t>
            </a:r>
            <a:r>
              <a:rPr sz="1800" spc="2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aflatoxin,</a:t>
            </a:r>
            <a:r>
              <a:rPr sz="1800" spc="29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trypsin </a:t>
            </a:r>
            <a:r>
              <a:rPr sz="1800" dirty="0">
                <a:latin typeface="Arial MT"/>
                <a:cs typeface="Arial MT"/>
              </a:rPr>
              <a:t>inhibitor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900" spc="-30" dirty="0">
                <a:latin typeface="Arial MT"/>
                <a:cs typeface="Arial MT"/>
              </a:rPr>
              <a:t>etc.</a:t>
            </a:r>
            <a:r>
              <a:rPr sz="1900" spc="-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should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not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used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preparation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poultry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feed.</a:t>
            </a:r>
            <a:endParaRPr sz="1800">
              <a:latin typeface="Arial MT"/>
              <a:cs typeface="Arial MT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355600" algn="l"/>
              </a:tabLst>
            </a:pPr>
            <a:r>
              <a:rPr sz="1800" b="1" dirty="0">
                <a:latin typeface="Arial"/>
                <a:cs typeface="Arial"/>
              </a:rPr>
              <a:t>E-</a:t>
            </a:r>
            <a:r>
              <a:rPr sz="1800" b="1" spc="395" dirty="0">
                <a:latin typeface="Arial"/>
                <a:cs typeface="Arial"/>
              </a:rPr>
              <a:t> </a:t>
            </a:r>
            <a:r>
              <a:rPr sz="1800" dirty="0">
                <a:latin typeface="Arial MT"/>
                <a:cs typeface="Arial MT"/>
              </a:rPr>
              <a:t>Feeds</a:t>
            </a:r>
            <a:r>
              <a:rPr sz="1800" spc="3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should</a:t>
            </a:r>
            <a:r>
              <a:rPr sz="1800" spc="4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not</a:t>
            </a:r>
            <a:r>
              <a:rPr sz="1800" spc="3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be</a:t>
            </a:r>
            <a:r>
              <a:rPr sz="1800" spc="3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stored</a:t>
            </a:r>
            <a:r>
              <a:rPr sz="1800" spc="3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</a:t>
            </a:r>
            <a:r>
              <a:rPr sz="1800" spc="4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more</a:t>
            </a:r>
            <a:r>
              <a:rPr sz="1800" spc="3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than</a:t>
            </a:r>
            <a:r>
              <a:rPr sz="1800" spc="3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45days,</a:t>
            </a:r>
            <a:r>
              <a:rPr sz="1800" spc="4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particularly</a:t>
            </a:r>
            <a:r>
              <a:rPr sz="1800" spc="415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when </a:t>
            </a:r>
            <a:r>
              <a:rPr sz="1800" dirty="0">
                <a:latin typeface="Arial MT"/>
                <a:cs typeface="Arial MT"/>
              </a:rPr>
              <a:t>environmental</a:t>
            </a:r>
            <a:r>
              <a:rPr sz="1800" spc="2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humidity</a:t>
            </a:r>
            <a:r>
              <a:rPr sz="1800" spc="20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is</a:t>
            </a:r>
            <a:r>
              <a:rPr sz="1800" spc="2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very</a:t>
            </a:r>
            <a:r>
              <a:rPr sz="1800" spc="2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high,</a:t>
            </a:r>
            <a:r>
              <a:rPr sz="1800" spc="229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</a:t>
            </a:r>
            <a:r>
              <a:rPr sz="1800" spc="2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order</a:t>
            </a:r>
            <a:r>
              <a:rPr sz="1800" spc="2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2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prevent</a:t>
            </a:r>
            <a:r>
              <a:rPr sz="1800" spc="2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2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fungal</a:t>
            </a:r>
            <a:r>
              <a:rPr sz="1800" spc="22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growth </a:t>
            </a:r>
            <a:r>
              <a:rPr sz="1800" dirty="0">
                <a:latin typeface="Arial MT"/>
                <a:cs typeface="Arial MT"/>
              </a:rPr>
              <a:t>and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development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rancidity, besides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wastage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feeds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due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rodents.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4" name="صورة 3" descr="صورة تحتوي على شعار, علامة تجارية, رمز&#10;&#10;تم إنشاء الوصف تلقائياً">
            <a:extLst>
              <a:ext uri="{FF2B5EF4-FFF2-40B4-BE49-F238E27FC236}">
                <a16:creationId xmlns:a16="http://schemas.microsoft.com/office/drawing/2014/main" id="{CA8181A1-437B-F2FC-8F6A-FA8036B806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43" y="76200"/>
            <a:ext cx="1495657" cy="1409700"/>
          </a:xfrm>
          <a:prstGeom prst="rect">
            <a:avLst/>
          </a:prstGeom>
        </p:spPr>
      </p:pic>
      <p:pic>
        <p:nvPicPr>
          <p:cNvPr id="5" name="صورة 4" descr="صورة تحتوي على شعار, علامة تجارية, رمز, دائرة&#10;&#10;تم إنشاء الوصف تلقائياً">
            <a:extLst>
              <a:ext uri="{FF2B5EF4-FFF2-40B4-BE49-F238E27FC236}">
                <a16:creationId xmlns:a16="http://schemas.microsoft.com/office/drawing/2014/main" id="{CAE2FB6F-8A78-EBAC-624B-185B258EC9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3850"/>
            <a:ext cx="1562417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8175" y="1636788"/>
            <a:ext cx="6083300" cy="4874895"/>
            <a:chOff x="1408175" y="1636788"/>
            <a:chExt cx="6083300" cy="48748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08175" y="1636788"/>
              <a:ext cx="6083046" cy="487451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2599" y="1981199"/>
              <a:ext cx="5410200" cy="420166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708403" y="1937003"/>
              <a:ext cx="5499100" cy="4290695"/>
            </a:xfrm>
            <a:custGeom>
              <a:avLst/>
              <a:gdLst/>
              <a:ahLst/>
              <a:cxnLst/>
              <a:rect l="l" t="t" r="r" b="b"/>
              <a:pathLst>
                <a:path w="5499100" h="4290695">
                  <a:moveTo>
                    <a:pt x="743584" y="0"/>
                  </a:moveTo>
                  <a:lnTo>
                    <a:pt x="5498592" y="0"/>
                  </a:lnTo>
                  <a:lnTo>
                    <a:pt x="5498592" y="3546983"/>
                  </a:lnTo>
                  <a:lnTo>
                    <a:pt x="5494909" y="3621786"/>
                  </a:lnTo>
                  <a:lnTo>
                    <a:pt x="5483479" y="3695547"/>
                  </a:lnTo>
                  <a:lnTo>
                    <a:pt x="5465318" y="3766908"/>
                  </a:lnTo>
                  <a:lnTo>
                    <a:pt x="5439918" y="3835717"/>
                  </a:lnTo>
                  <a:lnTo>
                    <a:pt x="5408803" y="3900678"/>
                  </a:lnTo>
                  <a:lnTo>
                    <a:pt x="5371592" y="3961930"/>
                  </a:lnTo>
                  <a:lnTo>
                    <a:pt x="5328539" y="4019334"/>
                  </a:lnTo>
                  <a:lnTo>
                    <a:pt x="5280533" y="4072013"/>
                  </a:lnTo>
                  <a:lnTo>
                    <a:pt x="5227828" y="4120057"/>
                  </a:lnTo>
                  <a:lnTo>
                    <a:pt x="5170424" y="4163110"/>
                  </a:lnTo>
                  <a:lnTo>
                    <a:pt x="5109210" y="4200283"/>
                  </a:lnTo>
                  <a:lnTo>
                    <a:pt x="5044186" y="4231487"/>
                  </a:lnTo>
                  <a:lnTo>
                    <a:pt x="4975352" y="4256824"/>
                  </a:lnTo>
                  <a:lnTo>
                    <a:pt x="4903978" y="4274985"/>
                  </a:lnTo>
                  <a:lnTo>
                    <a:pt x="4830191" y="4286364"/>
                  </a:lnTo>
                  <a:lnTo>
                    <a:pt x="4755387" y="4290110"/>
                  </a:lnTo>
                  <a:lnTo>
                    <a:pt x="0" y="4290110"/>
                  </a:lnTo>
                  <a:lnTo>
                    <a:pt x="0" y="743585"/>
                  </a:lnTo>
                  <a:lnTo>
                    <a:pt x="3682" y="668782"/>
                  </a:lnTo>
                  <a:lnTo>
                    <a:pt x="15112" y="594613"/>
                  </a:lnTo>
                  <a:lnTo>
                    <a:pt x="33273" y="523113"/>
                  </a:lnTo>
                  <a:lnTo>
                    <a:pt x="58673" y="454787"/>
                  </a:lnTo>
                  <a:lnTo>
                    <a:pt x="89788" y="389890"/>
                  </a:lnTo>
                  <a:lnTo>
                    <a:pt x="127000" y="328295"/>
                  </a:lnTo>
                  <a:lnTo>
                    <a:pt x="170052" y="270763"/>
                  </a:lnTo>
                  <a:lnTo>
                    <a:pt x="218058" y="218059"/>
                  </a:lnTo>
                  <a:lnTo>
                    <a:pt x="270763" y="170053"/>
                  </a:lnTo>
                  <a:lnTo>
                    <a:pt x="328294" y="127000"/>
                  </a:lnTo>
                  <a:lnTo>
                    <a:pt x="389889" y="89788"/>
                  </a:lnTo>
                  <a:lnTo>
                    <a:pt x="454787" y="58674"/>
                  </a:lnTo>
                  <a:lnTo>
                    <a:pt x="523113" y="33274"/>
                  </a:lnTo>
                  <a:lnTo>
                    <a:pt x="594613" y="15112"/>
                  </a:lnTo>
                  <a:lnTo>
                    <a:pt x="668782" y="3683"/>
                  </a:lnTo>
                  <a:lnTo>
                    <a:pt x="743584" y="0"/>
                  </a:lnTo>
                  <a:close/>
                </a:path>
              </a:pathLst>
            </a:custGeom>
            <a:ln w="883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صورة 6" descr="صورة تحتوي على شعار, علامة تجارية, رمز&#10;&#10;تم إنشاء الوصف تلقائياً">
            <a:extLst>
              <a:ext uri="{FF2B5EF4-FFF2-40B4-BE49-F238E27FC236}">
                <a16:creationId xmlns:a16="http://schemas.microsoft.com/office/drawing/2014/main" id="{01E52E45-2666-3ED9-87DE-526D73D4DA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43" y="76200"/>
            <a:ext cx="1495657" cy="1409700"/>
          </a:xfrm>
          <a:prstGeom prst="rect">
            <a:avLst/>
          </a:prstGeom>
        </p:spPr>
      </p:pic>
      <p:pic>
        <p:nvPicPr>
          <p:cNvPr id="11" name="صورة 10" descr="صورة تحتوي على شعار, علامة تجارية, رمز, دائرة&#10;&#10;تم إنشاء الوصف تلقائياً">
            <a:extLst>
              <a:ext uri="{FF2B5EF4-FFF2-40B4-BE49-F238E27FC236}">
                <a16:creationId xmlns:a16="http://schemas.microsoft.com/office/drawing/2014/main" id="{F87D3D88-9624-3933-8076-AC2DF306B9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3850"/>
            <a:ext cx="1562417" cy="2209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495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Arial MT</vt:lpstr>
      <vt:lpstr>Times New Roman</vt:lpstr>
      <vt:lpstr>Office Theme</vt:lpstr>
      <vt:lpstr>Proper Housing &amp; Proper Feeding</vt:lpstr>
      <vt:lpstr>Proper Housing:</vt:lpstr>
      <vt:lpstr>Stocking Density</vt:lpstr>
      <vt:lpstr>Proper Feeding</vt:lpstr>
      <vt:lpstr>Proper Feeding</vt:lpstr>
      <vt:lpstr>Proper Feeding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Dhafer M. Aziz</dc:creator>
  <cp:lastModifiedBy>mixox design</cp:lastModifiedBy>
  <cp:revision>1</cp:revision>
  <dcterms:created xsi:type="dcterms:W3CDTF">2024-03-17T19:21:00Z</dcterms:created>
  <dcterms:modified xsi:type="dcterms:W3CDTF">2024-03-17T19:31:43Z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2024-03-17T00:00:00Z</vt:filetime>
  </property>
  <property fmtid="{D5CDD505-2E9C-101B-9397-08002B2CF9AE}" pid="5" name="Producer">
    <vt:lpwstr>Microsoft® PowerPoint® 2016</vt:lpwstr>
  </property>
  <property fmtid="{D5CDD505-2E9C-101B-9397-08002B2CF9AE}" pid="6" name="MSIP_Label_defa4170-0d19-0005-0004-bc88714345d2_Enabled">
    <vt:lpwstr>true</vt:lpwstr>
  </property>
  <property fmtid="{D5CDD505-2E9C-101B-9397-08002B2CF9AE}" pid="7" name="MSIP_Label_defa4170-0d19-0005-0004-bc88714345d2_SetDate">
    <vt:lpwstr>2024-03-17T19:31:39Z</vt:lpwstr>
  </property>
  <property fmtid="{D5CDD505-2E9C-101B-9397-08002B2CF9AE}" pid="8" name="MSIP_Label_defa4170-0d19-0005-0004-bc88714345d2_Method">
    <vt:lpwstr>Standard</vt:lpwstr>
  </property>
  <property fmtid="{D5CDD505-2E9C-101B-9397-08002B2CF9AE}" pid="9" name="MSIP_Label_defa4170-0d19-0005-0004-bc88714345d2_Name">
    <vt:lpwstr>defa4170-0d19-0005-0004-bc88714345d2</vt:lpwstr>
  </property>
  <property fmtid="{D5CDD505-2E9C-101B-9397-08002B2CF9AE}" pid="10" name="MSIP_Label_defa4170-0d19-0005-0004-bc88714345d2_SiteId">
    <vt:lpwstr>f28f95c8-8589-41e4-b40f-196420521d5b</vt:lpwstr>
  </property>
  <property fmtid="{D5CDD505-2E9C-101B-9397-08002B2CF9AE}" pid="11" name="MSIP_Label_defa4170-0d19-0005-0004-bc88714345d2_ActionId">
    <vt:lpwstr>af9ab4fa-5556-4ee6-bd6e-b98e76e5e27d</vt:lpwstr>
  </property>
  <property fmtid="{D5CDD505-2E9C-101B-9397-08002B2CF9AE}" pid="12" name="MSIP_Label_defa4170-0d19-0005-0004-bc88714345d2_ContentBits">
    <vt:lpwstr>0</vt:lpwstr>
  </property>
</Properties>
</file>